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 id="257" r:id="rId3"/>
    <p:sldId id="259" r:id="rId4"/>
    <p:sldId id="266" r:id="rId5"/>
    <p:sldId id="260" r:id="rId6"/>
    <p:sldId id="261" r:id="rId7"/>
    <p:sldId id="262" r:id="rId8"/>
    <p:sldId id="263" r:id="rId9"/>
    <p:sldId id="265" r:id="rId10"/>
    <p:sldId id="264" r:id="rId11"/>
    <p:sldId id="25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884D"/>
    <a:srgbClr val="FFD579"/>
    <a:srgbClr val="594B3A"/>
    <a:srgbClr val="0432FF"/>
    <a:srgbClr val="B81E42"/>
    <a:srgbClr val="8E70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5255"/>
  </p:normalViewPr>
  <p:slideViewPr>
    <p:cSldViewPr snapToGrid="0" snapToObjects="1">
      <p:cViewPr>
        <p:scale>
          <a:sx n="82" d="100"/>
          <a:sy n="82" d="100"/>
        </p:scale>
        <p:origin x="-426" y="-3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A9FDD3-D938-C147-8040-66FD1E431636}" type="datetimeFigureOut">
              <a:rPr lang="en-US" smtClean="0"/>
              <a:t>8/18/2021</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2B3C2591-17F7-754C-A54A-14BA3643F5ED}"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660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9FDD3-D938-C147-8040-66FD1E431636}"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C2591-17F7-754C-A54A-14BA3643F5ED}"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2065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9FDD3-D938-C147-8040-66FD1E431636}"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C2591-17F7-754C-A54A-14BA3643F5ED}"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7863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9FDD3-D938-C147-8040-66FD1E431636}"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C2591-17F7-754C-A54A-14BA3643F5ED}"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9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9FDD3-D938-C147-8040-66FD1E431636}"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C2591-17F7-754C-A54A-14BA3643F5ED}"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5708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A9FDD3-D938-C147-8040-66FD1E431636}"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C2591-17F7-754C-A54A-14BA3643F5ED}"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0719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A9FDD3-D938-C147-8040-66FD1E431636}" type="datetimeFigureOut">
              <a:rPr lang="en-US" smtClean="0"/>
              <a:t>8/18/2021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3C2591-17F7-754C-A54A-14BA3643F5ED}"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80674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A9FDD3-D938-C147-8040-66FD1E431636}" type="datetimeFigureOut">
              <a:rPr lang="en-US" smtClean="0"/>
              <a:t>8/18/2021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3C2591-17F7-754C-A54A-14BA3643F5ED}"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262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9FDD3-D938-C147-8040-66FD1E431636}" type="datetimeFigureOut">
              <a:rPr lang="en-US" smtClean="0"/>
              <a:t>8/18/2021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3C2591-17F7-754C-A54A-14BA3643F5ED}" type="slidenum">
              <a:rPr lang="en-US" smtClean="0"/>
              <a:t>‹#›</a:t>
            </a:fld>
            <a:endParaRPr lang="en-US"/>
          </a:p>
        </p:txBody>
      </p:sp>
    </p:spTree>
    <p:extLst>
      <p:ext uri="{BB962C8B-B14F-4D97-AF65-F5344CB8AC3E}">
        <p14:creationId xmlns:p14="http://schemas.microsoft.com/office/powerpoint/2010/main" val="4230029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A9FDD3-D938-C147-8040-66FD1E431636}"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C2591-17F7-754C-A54A-14BA3643F5ED}"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3366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EA9FDD3-D938-C147-8040-66FD1E431636}" type="datetimeFigureOut">
              <a:rPr lang="en-US" smtClean="0"/>
              <a:t>8/18/2021</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2B3C2591-17F7-754C-A54A-14BA3643F5ED}"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58981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EA9FDD3-D938-C147-8040-66FD1E431636}" type="datetimeFigureOut">
              <a:rPr lang="en-US" smtClean="0"/>
              <a:t>8/18/2021</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2B3C2591-17F7-754C-A54A-14BA3643F5ED}"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4026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mailto:austin.aahtf@gmail.com" TargetMode="Externa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hyperlink" Target="https://afroamfl.org/" TargetMode="Externa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3CB459D-3E54-3945-B9ED-E0ED6BB7CDB6}"/>
              </a:ext>
            </a:extLst>
          </p:cNvPr>
          <p:cNvSpPr txBox="1"/>
          <p:nvPr/>
        </p:nvSpPr>
        <p:spPr>
          <a:xfrm>
            <a:off x="3207027" y="1499512"/>
            <a:ext cx="7964556" cy="1323439"/>
          </a:xfrm>
          <a:prstGeom prst="rect">
            <a:avLst/>
          </a:prstGeom>
          <a:noFill/>
        </p:spPr>
        <p:txBody>
          <a:bodyPr wrap="square" rtlCol="0">
            <a:spAutoFit/>
          </a:bodyPr>
          <a:lstStyle/>
          <a:p>
            <a:pPr algn="ctr"/>
            <a:r>
              <a:rPr lang="en-US" sz="4000" dirty="0"/>
              <a:t>Commissioner of Education’s African American History Task Force</a:t>
            </a:r>
          </a:p>
        </p:txBody>
      </p:sp>
      <p:sp>
        <p:nvSpPr>
          <p:cNvPr id="8" name="TextBox 7">
            <a:extLst>
              <a:ext uri="{FF2B5EF4-FFF2-40B4-BE49-F238E27FC236}">
                <a16:creationId xmlns:a16="http://schemas.microsoft.com/office/drawing/2014/main" xmlns="" id="{95130B8E-2C83-2047-8773-BB0B01C5E40C}"/>
              </a:ext>
            </a:extLst>
          </p:cNvPr>
          <p:cNvSpPr txBox="1"/>
          <p:nvPr/>
        </p:nvSpPr>
        <p:spPr>
          <a:xfrm>
            <a:off x="2519383" y="4281270"/>
            <a:ext cx="8507896" cy="1354217"/>
          </a:xfrm>
          <a:prstGeom prst="rect">
            <a:avLst/>
          </a:prstGeom>
          <a:noFill/>
        </p:spPr>
        <p:txBody>
          <a:bodyPr wrap="square" rtlCol="0">
            <a:spAutoFit/>
          </a:bodyPr>
          <a:lstStyle/>
          <a:p>
            <a:pPr algn="ctr"/>
            <a:r>
              <a:rPr lang="en-US" sz="5400" dirty="0"/>
              <a:t>Exemplary School District</a:t>
            </a:r>
          </a:p>
          <a:p>
            <a:pPr algn="ctr"/>
            <a:r>
              <a:rPr lang="en-US" sz="2800" dirty="0"/>
              <a:t>Presented by: Dr. Donna R. Austin</a:t>
            </a:r>
          </a:p>
        </p:txBody>
      </p:sp>
      <p:pic>
        <p:nvPicPr>
          <p:cNvPr id="5" name="Picture 4">
            <a:extLst>
              <a:ext uri="{FF2B5EF4-FFF2-40B4-BE49-F238E27FC236}">
                <a16:creationId xmlns:a16="http://schemas.microsoft.com/office/drawing/2014/main" xmlns="" id="{FB4B9C31-F180-BD4E-89CA-BC6331B7C71B}"/>
              </a:ext>
            </a:extLst>
          </p:cNvPr>
          <p:cNvPicPr>
            <a:picLocks noChangeAspect="1"/>
          </p:cNvPicPr>
          <p:nvPr/>
        </p:nvPicPr>
        <p:blipFill>
          <a:blip r:embed="rId2"/>
          <a:stretch>
            <a:fillRect/>
          </a:stretch>
        </p:blipFill>
        <p:spPr>
          <a:xfrm>
            <a:off x="186267" y="573818"/>
            <a:ext cx="2794000" cy="2855182"/>
          </a:xfrm>
          <a:prstGeom prst="rect">
            <a:avLst/>
          </a:prstGeom>
        </p:spPr>
      </p:pic>
    </p:spTree>
    <p:extLst>
      <p:ext uri="{BB962C8B-B14F-4D97-AF65-F5344CB8AC3E}">
        <p14:creationId xmlns:p14="http://schemas.microsoft.com/office/powerpoint/2010/main" val="2439840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5130B8E-2C83-2047-8773-BB0B01C5E40C}"/>
              </a:ext>
            </a:extLst>
          </p:cNvPr>
          <p:cNvSpPr txBox="1"/>
          <p:nvPr/>
        </p:nvSpPr>
        <p:spPr>
          <a:xfrm>
            <a:off x="0" y="278777"/>
            <a:ext cx="12192000" cy="923330"/>
          </a:xfrm>
          <a:prstGeom prst="rect">
            <a:avLst/>
          </a:prstGeom>
          <a:noFill/>
        </p:spPr>
        <p:txBody>
          <a:bodyPr wrap="square" rtlCol="0">
            <a:spAutoFit/>
          </a:bodyPr>
          <a:lstStyle/>
          <a:p>
            <a:pPr algn="ctr"/>
            <a:r>
              <a:rPr lang="en-US" sz="5400" cap="all" dirty="0"/>
              <a:t>Criteria 6</a:t>
            </a:r>
          </a:p>
        </p:txBody>
      </p:sp>
      <p:sp>
        <p:nvSpPr>
          <p:cNvPr id="2" name="TextBox 1">
            <a:extLst>
              <a:ext uri="{FF2B5EF4-FFF2-40B4-BE49-F238E27FC236}">
                <a16:creationId xmlns:a16="http://schemas.microsoft.com/office/drawing/2014/main" xmlns="" id="{5F768052-ADC5-7643-9A8B-586019D5364E}"/>
              </a:ext>
            </a:extLst>
          </p:cNvPr>
          <p:cNvSpPr txBox="1"/>
          <p:nvPr/>
        </p:nvSpPr>
        <p:spPr>
          <a:xfrm>
            <a:off x="0" y="1246053"/>
            <a:ext cx="12192000" cy="523220"/>
          </a:xfrm>
          <a:prstGeom prst="rect">
            <a:avLst/>
          </a:prstGeom>
          <a:noFill/>
        </p:spPr>
        <p:txBody>
          <a:bodyPr wrap="square" rtlCol="0">
            <a:spAutoFit/>
          </a:bodyPr>
          <a:lstStyle/>
          <a:p>
            <a:pPr lvl="0" algn="ctr"/>
            <a:r>
              <a:rPr lang="en-US" sz="2800" dirty="0"/>
              <a:t>Parent/Community Partnerships </a:t>
            </a:r>
          </a:p>
        </p:txBody>
      </p:sp>
      <p:sp>
        <p:nvSpPr>
          <p:cNvPr id="4" name="TextBox 3">
            <a:extLst>
              <a:ext uri="{FF2B5EF4-FFF2-40B4-BE49-F238E27FC236}">
                <a16:creationId xmlns:a16="http://schemas.microsoft.com/office/drawing/2014/main" xmlns="" id="{A8A00525-640F-5140-8E1C-13DEB85CFA5D}"/>
              </a:ext>
            </a:extLst>
          </p:cNvPr>
          <p:cNvSpPr txBox="1"/>
          <p:nvPr/>
        </p:nvSpPr>
        <p:spPr>
          <a:xfrm>
            <a:off x="5411512" y="2162255"/>
            <a:ext cx="6639288" cy="2708434"/>
          </a:xfrm>
          <a:prstGeom prst="rect">
            <a:avLst/>
          </a:prstGeom>
          <a:noFill/>
        </p:spPr>
        <p:txBody>
          <a:bodyPr wrap="square" rtlCol="0">
            <a:spAutoFit/>
          </a:bodyPr>
          <a:lstStyle/>
          <a:p>
            <a:r>
              <a:rPr lang="en-US" dirty="0"/>
              <a:t>Objectives</a:t>
            </a:r>
          </a:p>
          <a:p>
            <a:endParaRPr lang="en-US" sz="800" dirty="0"/>
          </a:p>
          <a:p>
            <a:pPr marL="285750" indent="-285750">
              <a:buClr>
                <a:schemeClr val="tx1"/>
              </a:buClr>
              <a:buFont typeface="Wingdings" pitchFamily="2" charset="2"/>
              <a:buChar char="ü"/>
            </a:pPr>
            <a:r>
              <a:rPr lang="en-US" dirty="0"/>
              <a:t>The school district’s initiatives in African American History has resulted in the development of strategies that include the involvement of parents through awareness information sessions. </a:t>
            </a:r>
          </a:p>
          <a:p>
            <a:pPr>
              <a:buClr>
                <a:schemeClr val="tx1"/>
              </a:buClr>
            </a:pPr>
            <a:endParaRPr lang="en-US" dirty="0"/>
          </a:p>
          <a:p>
            <a:pPr marL="285750" indent="-285750">
              <a:buClr>
                <a:schemeClr val="tx1"/>
              </a:buClr>
              <a:buFont typeface="Wingdings" pitchFamily="2" charset="2"/>
              <a:buChar char="ü"/>
            </a:pPr>
            <a:r>
              <a:rPr lang="en-US" dirty="0"/>
              <a:t>There are community partners who are involved in the development and ongoing implementation of the African American History Curriculum. </a:t>
            </a:r>
          </a:p>
          <a:p>
            <a:pPr>
              <a:buClr>
                <a:schemeClr val="tx1"/>
              </a:buClr>
            </a:pPr>
            <a:endParaRPr lang="en-US" dirty="0"/>
          </a:p>
        </p:txBody>
      </p:sp>
      <p:pic>
        <p:nvPicPr>
          <p:cNvPr id="16388" name="Picture 4" descr="Download Team Building &amp;amp; Problem Solving Workshop - Team Building Puzzle  Pieces PNG Image with No Background - PNGkey.com">
            <a:extLst>
              <a:ext uri="{FF2B5EF4-FFF2-40B4-BE49-F238E27FC236}">
                <a16:creationId xmlns:a16="http://schemas.microsoft.com/office/drawing/2014/main" xmlns="" id="{96535940-D24F-EA40-9D07-D9E8CBF08668}"/>
              </a:ext>
            </a:extLst>
          </p:cNvPr>
          <p:cNvPicPr>
            <a:picLocks noChangeAspect="1" noChangeArrowheads="1"/>
          </p:cNvPicPr>
          <p:nvPr/>
        </p:nvPicPr>
        <p:blipFill>
          <a:blip r:embed="rId2">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248550" y="2157077"/>
            <a:ext cx="4746096" cy="388929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Silhouette Family Clip art - Friend Silhouette Cliparts png download -  1600*1280 - Free Transparent Silhouette png Download. - Clip Art Library">
            <a:extLst>
              <a:ext uri="{FF2B5EF4-FFF2-40B4-BE49-F238E27FC236}">
                <a16:creationId xmlns:a16="http://schemas.microsoft.com/office/drawing/2014/main" xmlns="" id="{EF80C2DF-4889-794D-BB4A-32D6F604285C}"/>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8787500" y="3598420"/>
            <a:ext cx="3175900" cy="25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8828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5130B8E-2C83-2047-8773-BB0B01C5E40C}"/>
              </a:ext>
            </a:extLst>
          </p:cNvPr>
          <p:cNvSpPr txBox="1"/>
          <p:nvPr/>
        </p:nvSpPr>
        <p:spPr>
          <a:xfrm>
            <a:off x="0" y="530044"/>
            <a:ext cx="12192000" cy="923330"/>
          </a:xfrm>
          <a:prstGeom prst="rect">
            <a:avLst/>
          </a:prstGeom>
          <a:noFill/>
        </p:spPr>
        <p:txBody>
          <a:bodyPr wrap="square" rtlCol="0">
            <a:spAutoFit/>
          </a:bodyPr>
          <a:lstStyle/>
          <a:p>
            <a:pPr algn="ctr"/>
            <a:r>
              <a:rPr lang="en-US" sz="5400" dirty="0"/>
              <a:t>Exemplary School Districts</a:t>
            </a:r>
          </a:p>
        </p:txBody>
      </p:sp>
      <p:pic>
        <p:nvPicPr>
          <p:cNvPr id="1032" name="Picture 8" descr="banner1">
            <a:extLst>
              <a:ext uri="{FF2B5EF4-FFF2-40B4-BE49-F238E27FC236}">
                <a16:creationId xmlns:a16="http://schemas.microsoft.com/office/drawing/2014/main" xmlns="" id="{81E36DE3-73F1-5C41-B85B-DEED199AF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1121" y="3932556"/>
            <a:ext cx="2074517" cy="6017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nner1">
            <a:extLst>
              <a:ext uri="{FF2B5EF4-FFF2-40B4-BE49-F238E27FC236}">
                <a16:creationId xmlns:a16="http://schemas.microsoft.com/office/drawing/2014/main" xmlns="" id="{0FBB3865-4001-CA4F-BC45-06C3BE43B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149" y="3679836"/>
            <a:ext cx="196850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anner1">
            <a:extLst>
              <a:ext uri="{FF2B5EF4-FFF2-40B4-BE49-F238E27FC236}">
                <a16:creationId xmlns:a16="http://schemas.microsoft.com/office/drawing/2014/main" xmlns="" id="{285750F8-3DEC-714B-B915-20D509177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89" y="3483892"/>
            <a:ext cx="2519681"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anner1">
            <a:extLst>
              <a:ext uri="{FF2B5EF4-FFF2-40B4-BE49-F238E27FC236}">
                <a16:creationId xmlns:a16="http://schemas.microsoft.com/office/drawing/2014/main" xmlns="" id="{6891CE15-8D16-C649-9094-81F4D18E46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3493" y="4789681"/>
            <a:ext cx="1517375" cy="90030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me - The School District of Palm Beach County">
            <a:extLst>
              <a:ext uri="{FF2B5EF4-FFF2-40B4-BE49-F238E27FC236}">
                <a16:creationId xmlns:a16="http://schemas.microsoft.com/office/drawing/2014/main" xmlns="" id="{549BA52C-5A1E-5243-83ED-BB92B14B6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7981" y="1907327"/>
            <a:ext cx="1475797" cy="147003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enda Learning - Results">
            <a:extLst>
              <a:ext uri="{FF2B5EF4-FFF2-40B4-BE49-F238E27FC236}">
                <a16:creationId xmlns:a16="http://schemas.microsoft.com/office/drawing/2014/main" xmlns="" id="{49FF29CC-E887-AA45-84B1-DC803FCDFF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4944" y="2145239"/>
            <a:ext cx="3549650" cy="127552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xmlns="" id="{55ED698D-F966-C94B-B467-9CEF31E4CD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88919" y="4302187"/>
            <a:ext cx="1470032" cy="147003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banner1">
            <a:extLst>
              <a:ext uri="{FF2B5EF4-FFF2-40B4-BE49-F238E27FC236}">
                <a16:creationId xmlns:a16="http://schemas.microsoft.com/office/drawing/2014/main" xmlns="" id="{1ED5987E-C834-5A45-832D-DB54B9E976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272" y="1974562"/>
            <a:ext cx="1905000" cy="11303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banner1">
            <a:extLst>
              <a:ext uri="{FF2B5EF4-FFF2-40B4-BE49-F238E27FC236}">
                <a16:creationId xmlns:a16="http://schemas.microsoft.com/office/drawing/2014/main" xmlns="" id="{D3195FAC-775B-B24C-965A-AD3E50B38A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6520" y="4812462"/>
            <a:ext cx="2222500" cy="11303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banner1">
            <a:extLst>
              <a:ext uri="{FF2B5EF4-FFF2-40B4-BE49-F238E27FC236}">
                <a16:creationId xmlns:a16="http://schemas.microsoft.com/office/drawing/2014/main" xmlns="" id="{2160F158-9ED3-264F-A509-3E5C10DF87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75857" y="2145239"/>
            <a:ext cx="1930400" cy="800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64055257-09A3-EC4B-9E51-8B9C431B8AFD}"/>
              </a:ext>
            </a:extLst>
          </p:cNvPr>
          <p:cNvSpPr/>
          <p:nvPr/>
        </p:nvSpPr>
        <p:spPr>
          <a:xfrm>
            <a:off x="0" y="6131182"/>
            <a:ext cx="12192000" cy="707886"/>
          </a:xfrm>
          <a:prstGeom prst="rect">
            <a:avLst/>
          </a:prstGeom>
          <a:solidFill>
            <a:schemeClr val="bg2">
              <a:lumMod val="75000"/>
            </a:schemeClr>
          </a:solidFill>
        </p:spPr>
        <p:txBody>
          <a:bodyPr wrap="square" anchor="ctr">
            <a:spAutoFit/>
          </a:bodyPr>
          <a:lstStyle/>
          <a:p>
            <a:pPr algn="ctr"/>
            <a:endParaRPr lang="en-US" sz="400" dirty="0">
              <a:ln w="0"/>
              <a:solidFill>
                <a:schemeClr val="tx1">
                  <a:lumMod val="75000"/>
                  <a:lumOff val="2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900" dirty="0">
              <a:ln w="0"/>
              <a:solidFill>
                <a:schemeClr val="tx1">
                  <a:lumMod val="75000"/>
                  <a:lumOff val="2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1700" dirty="0">
                <a:ln w="0"/>
                <a:solidFill>
                  <a:schemeClr val="tx1">
                    <a:lumMod val="75000"/>
                    <a:lumOff val="2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For additional information visit our website at  </a:t>
            </a:r>
            <a:r>
              <a:rPr lang="en-US" sz="1700" dirty="0">
                <a:ln w="0"/>
                <a:solidFill>
                  <a:srgbClr val="0432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xmlns="" val="tx"/>
                    </a:ext>
                  </a:extLst>
                </a:hlinkClick>
              </a:rPr>
              <a:t>https://afroamfl.org/</a:t>
            </a:r>
            <a:r>
              <a:rPr lang="en-US" sz="1700" dirty="0">
                <a:ln w="0"/>
                <a:solidFill>
                  <a:srgbClr val="0432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700" dirty="0">
                <a:ln w="0"/>
                <a:solidFill>
                  <a:schemeClr val="tx1">
                    <a:lumMod val="75000"/>
                    <a:lumOff val="2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and/or contact Dr. Donna R. Austin at </a:t>
            </a:r>
            <a:r>
              <a:rPr lang="en-US" sz="1700" dirty="0">
                <a:ln w="0"/>
                <a:solidFill>
                  <a:srgbClr val="0432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austin.aahtf@gmail.com</a:t>
            </a:r>
            <a:endParaRPr lang="en-US" sz="1700" dirty="0">
              <a:ln w="0"/>
              <a:solidFill>
                <a:srgbClr val="0432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1000" dirty="0">
                <a:ln w="0"/>
                <a:solidFill>
                  <a:srgbClr val="0432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0192882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5130B8E-2C83-2047-8773-BB0B01C5E40C}"/>
              </a:ext>
            </a:extLst>
          </p:cNvPr>
          <p:cNvSpPr txBox="1"/>
          <p:nvPr/>
        </p:nvSpPr>
        <p:spPr>
          <a:xfrm>
            <a:off x="2191873" y="727098"/>
            <a:ext cx="9368118" cy="1323439"/>
          </a:xfrm>
          <a:prstGeom prst="rect">
            <a:avLst/>
          </a:prstGeom>
          <a:noFill/>
        </p:spPr>
        <p:txBody>
          <a:bodyPr wrap="square" rtlCol="0">
            <a:spAutoFit/>
          </a:bodyPr>
          <a:lstStyle/>
          <a:p>
            <a:pPr algn="ctr"/>
            <a:r>
              <a:rPr lang="en-US" sz="4000" dirty="0"/>
              <a:t>Florida African and African American History Required Instruction</a:t>
            </a:r>
          </a:p>
        </p:txBody>
      </p:sp>
      <p:sp>
        <p:nvSpPr>
          <p:cNvPr id="2" name="Rectangle 1">
            <a:extLst>
              <a:ext uri="{FF2B5EF4-FFF2-40B4-BE49-F238E27FC236}">
                <a16:creationId xmlns:a16="http://schemas.microsoft.com/office/drawing/2014/main" xmlns="" id="{17AA419B-62F8-234C-A8C3-51E246FB1FD5}"/>
              </a:ext>
            </a:extLst>
          </p:cNvPr>
          <p:cNvSpPr/>
          <p:nvPr/>
        </p:nvSpPr>
        <p:spPr>
          <a:xfrm>
            <a:off x="2476984" y="3659042"/>
            <a:ext cx="8627165" cy="1477328"/>
          </a:xfrm>
          <a:prstGeom prst="rect">
            <a:avLst/>
          </a:prstGeom>
        </p:spPr>
        <p:txBody>
          <a:bodyPr wrap="square">
            <a:spAutoFit/>
          </a:bodyPr>
          <a:lstStyle/>
          <a:p>
            <a:r>
              <a:rPr lang="en-US" dirty="0"/>
              <a:t>The history of African Americans, including the history of African peoples before the political conflicts that led to the development of slavery, the passage to America, the enslavement experience, abolition, and the contributions of African Americans to society. Instructional materials shall include the contributions of African Americans to American society.</a:t>
            </a:r>
          </a:p>
        </p:txBody>
      </p:sp>
      <p:sp>
        <p:nvSpPr>
          <p:cNvPr id="3" name="TextBox 2">
            <a:extLst>
              <a:ext uri="{FF2B5EF4-FFF2-40B4-BE49-F238E27FC236}">
                <a16:creationId xmlns:a16="http://schemas.microsoft.com/office/drawing/2014/main" xmlns="" id="{DF2DBBE8-C62B-0848-A77A-0EC69150F2DA}"/>
              </a:ext>
            </a:extLst>
          </p:cNvPr>
          <p:cNvSpPr txBox="1"/>
          <p:nvPr/>
        </p:nvSpPr>
        <p:spPr>
          <a:xfrm>
            <a:off x="2685125" y="2869031"/>
            <a:ext cx="6957391" cy="523220"/>
          </a:xfrm>
          <a:prstGeom prst="rect">
            <a:avLst/>
          </a:prstGeom>
          <a:noFill/>
        </p:spPr>
        <p:txBody>
          <a:bodyPr wrap="square" rtlCol="0">
            <a:spAutoFit/>
          </a:bodyPr>
          <a:lstStyle/>
          <a:p>
            <a:pPr algn="ctr"/>
            <a:r>
              <a:rPr lang="en-US" sz="2800" dirty="0"/>
              <a:t>Section1003.42 (2)(h) Florida Statutes</a:t>
            </a:r>
          </a:p>
        </p:txBody>
      </p:sp>
      <p:pic>
        <p:nvPicPr>
          <p:cNvPr id="3074" name="Picture 2" descr="Jungle Maps: Map Of Africa Png">
            <a:extLst>
              <a:ext uri="{FF2B5EF4-FFF2-40B4-BE49-F238E27FC236}">
                <a16:creationId xmlns:a16="http://schemas.microsoft.com/office/drawing/2014/main" xmlns="" id="{1E31D455-54C1-3C47-9C22-717F69F46652}"/>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105282" y="303764"/>
            <a:ext cx="3535753" cy="35357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lorida &amp;quot;Clipart&amp;quot; Style Maps in 50 Colors">
            <a:extLst>
              <a:ext uri="{FF2B5EF4-FFF2-40B4-BE49-F238E27FC236}">
                <a16:creationId xmlns:a16="http://schemas.microsoft.com/office/drawing/2014/main" xmlns="" id="{7051594B-AB24-834C-B1F8-B29DAFC8BF35}"/>
              </a:ext>
            </a:extLst>
          </p:cNvPr>
          <p:cNvPicPr>
            <a:picLocks noChangeAspect="1" noChangeArrowheads="1"/>
          </p:cNvPicPr>
          <p:nvPr/>
        </p:nvPicPr>
        <p:blipFill>
          <a:blip r:embed="rId3">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8509733" y="2366126"/>
            <a:ext cx="3535753" cy="316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16825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5130B8E-2C83-2047-8773-BB0B01C5E40C}"/>
              </a:ext>
            </a:extLst>
          </p:cNvPr>
          <p:cNvSpPr txBox="1"/>
          <p:nvPr/>
        </p:nvSpPr>
        <p:spPr>
          <a:xfrm>
            <a:off x="0" y="442523"/>
            <a:ext cx="12191999" cy="923330"/>
          </a:xfrm>
          <a:prstGeom prst="rect">
            <a:avLst/>
          </a:prstGeom>
          <a:noFill/>
        </p:spPr>
        <p:txBody>
          <a:bodyPr wrap="square" rtlCol="0">
            <a:spAutoFit/>
          </a:bodyPr>
          <a:lstStyle/>
          <a:p>
            <a:pPr algn="ctr"/>
            <a:r>
              <a:rPr lang="en-US" sz="5400" dirty="0"/>
              <a:t>Exemplary School District Designation</a:t>
            </a:r>
          </a:p>
        </p:txBody>
      </p:sp>
      <p:pic>
        <p:nvPicPr>
          <p:cNvPr id="6146" name="Picture 2" descr="Success PNG Clipart | PNG All">
            <a:extLst>
              <a:ext uri="{FF2B5EF4-FFF2-40B4-BE49-F238E27FC236}">
                <a16:creationId xmlns:a16="http://schemas.microsoft.com/office/drawing/2014/main" xmlns="" id="{F45459C1-3EC0-B644-A0D8-D836FF06F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715112"/>
            <a:ext cx="5063067" cy="19085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607C44C1-4B55-544E-81EE-10F73627C4DC}"/>
              </a:ext>
            </a:extLst>
          </p:cNvPr>
          <p:cNvSpPr txBox="1"/>
          <p:nvPr/>
        </p:nvSpPr>
        <p:spPr>
          <a:xfrm>
            <a:off x="484908" y="4280452"/>
            <a:ext cx="11083637" cy="954107"/>
          </a:xfrm>
          <a:prstGeom prst="rect">
            <a:avLst/>
          </a:prstGeom>
          <a:noFill/>
        </p:spPr>
        <p:txBody>
          <a:bodyPr wrap="square" rtlCol="0">
            <a:spAutoFit/>
          </a:bodyPr>
          <a:lstStyle/>
          <a:p>
            <a:pPr algn="ctr"/>
            <a:r>
              <a:rPr lang="en-US" sz="2800" dirty="0"/>
              <a:t>School districts providing evidence that they meet the six (6) criteria receive the Exemplary School District designation.</a:t>
            </a:r>
          </a:p>
        </p:txBody>
      </p:sp>
    </p:spTree>
    <p:extLst>
      <p:ext uri="{BB962C8B-B14F-4D97-AF65-F5344CB8AC3E}">
        <p14:creationId xmlns:p14="http://schemas.microsoft.com/office/powerpoint/2010/main" val="351183934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5130B8E-2C83-2047-8773-BB0B01C5E40C}"/>
              </a:ext>
            </a:extLst>
          </p:cNvPr>
          <p:cNvSpPr txBox="1"/>
          <p:nvPr/>
        </p:nvSpPr>
        <p:spPr>
          <a:xfrm>
            <a:off x="0" y="752399"/>
            <a:ext cx="12191999" cy="923330"/>
          </a:xfrm>
          <a:prstGeom prst="rect">
            <a:avLst/>
          </a:prstGeom>
          <a:noFill/>
        </p:spPr>
        <p:txBody>
          <a:bodyPr wrap="square" rtlCol="0">
            <a:spAutoFit/>
          </a:bodyPr>
          <a:lstStyle/>
          <a:p>
            <a:pPr algn="ctr"/>
            <a:r>
              <a:rPr lang="en-US" sz="5400" dirty="0"/>
              <a:t>Exemplary School District Rubric</a:t>
            </a:r>
          </a:p>
        </p:txBody>
      </p:sp>
      <p:pic>
        <p:nvPicPr>
          <p:cNvPr id="2" name="Picture 1">
            <a:extLst>
              <a:ext uri="{FF2B5EF4-FFF2-40B4-BE49-F238E27FC236}">
                <a16:creationId xmlns:a16="http://schemas.microsoft.com/office/drawing/2014/main" xmlns="" id="{A7073FD6-A84D-A647-80AC-CC4EE1632121}"/>
              </a:ext>
            </a:extLst>
          </p:cNvPr>
          <p:cNvPicPr>
            <a:picLocks noChangeAspect="1"/>
          </p:cNvPicPr>
          <p:nvPr/>
        </p:nvPicPr>
        <p:blipFill>
          <a:blip r:embed="rId2"/>
          <a:stretch>
            <a:fillRect/>
          </a:stretch>
        </p:blipFill>
        <p:spPr>
          <a:xfrm>
            <a:off x="666506" y="2196197"/>
            <a:ext cx="4833340" cy="3447739"/>
          </a:xfrm>
          <a:prstGeom prst="rect">
            <a:avLst/>
          </a:prstGeom>
          <a:solidFill>
            <a:schemeClr val="accent1"/>
          </a:solidFill>
          <a:ln w="25400">
            <a:solidFill>
              <a:srgbClr val="B81E42"/>
            </a:solidFill>
            <a:bevel/>
          </a:ln>
        </p:spPr>
      </p:pic>
      <p:pic>
        <p:nvPicPr>
          <p:cNvPr id="4" name="Picture 3">
            <a:extLst>
              <a:ext uri="{FF2B5EF4-FFF2-40B4-BE49-F238E27FC236}">
                <a16:creationId xmlns:a16="http://schemas.microsoft.com/office/drawing/2014/main" xmlns="" id="{3A5A9504-83CF-F74A-AA28-2A93587A86C1}"/>
              </a:ext>
            </a:extLst>
          </p:cNvPr>
          <p:cNvPicPr>
            <a:picLocks noChangeAspect="1"/>
          </p:cNvPicPr>
          <p:nvPr/>
        </p:nvPicPr>
        <p:blipFill>
          <a:blip r:embed="rId3"/>
          <a:stretch>
            <a:fillRect/>
          </a:stretch>
        </p:blipFill>
        <p:spPr>
          <a:xfrm>
            <a:off x="6220141" y="2196196"/>
            <a:ext cx="5228833" cy="3447739"/>
          </a:xfrm>
          <a:prstGeom prst="rect">
            <a:avLst/>
          </a:prstGeom>
          <a:solidFill>
            <a:schemeClr val="accent1"/>
          </a:solidFill>
          <a:ln w="25400">
            <a:solidFill>
              <a:srgbClr val="B81E42"/>
            </a:solidFill>
            <a:bevel/>
          </a:ln>
        </p:spPr>
      </p:pic>
    </p:spTree>
    <p:extLst>
      <p:ext uri="{BB962C8B-B14F-4D97-AF65-F5344CB8AC3E}">
        <p14:creationId xmlns:p14="http://schemas.microsoft.com/office/powerpoint/2010/main" val="265020874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5130B8E-2C83-2047-8773-BB0B01C5E40C}"/>
              </a:ext>
            </a:extLst>
          </p:cNvPr>
          <p:cNvSpPr txBox="1"/>
          <p:nvPr/>
        </p:nvSpPr>
        <p:spPr>
          <a:xfrm>
            <a:off x="0" y="561793"/>
            <a:ext cx="12191999" cy="923330"/>
          </a:xfrm>
          <a:prstGeom prst="rect">
            <a:avLst/>
          </a:prstGeom>
          <a:noFill/>
        </p:spPr>
        <p:txBody>
          <a:bodyPr wrap="square" rtlCol="0">
            <a:spAutoFit/>
          </a:bodyPr>
          <a:lstStyle/>
          <a:p>
            <a:pPr algn="ctr"/>
            <a:r>
              <a:rPr lang="en-US" sz="5400" cap="all" dirty="0"/>
              <a:t>Criteria 1</a:t>
            </a:r>
          </a:p>
        </p:txBody>
      </p:sp>
      <p:sp>
        <p:nvSpPr>
          <p:cNvPr id="2" name="TextBox 1">
            <a:extLst>
              <a:ext uri="{FF2B5EF4-FFF2-40B4-BE49-F238E27FC236}">
                <a16:creationId xmlns:a16="http://schemas.microsoft.com/office/drawing/2014/main" xmlns="" id="{5F768052-ADC5-7643-9A8B-586019D5364E}"/>
              </a:ext>
            </a:extLst>
          </p:cNvPr>
          <p:cNvSpPr txBox="1"/>
          <p:nvPr/>
        </p:nvSpPr>
        <p:spPr>
          <a:xfrm>
            <a:off x="0" y="1944804"/>
            <a:ext cx="12192000" cy="954107"/>
          </a:xfrm>
          <a:prstGeom prst="rect">
            <a:avLst/>
          </a:prstGeom>
          <a:noFill/>
        </p:spPr>
        <p:txBody>
          <a:bodyPr wrap="square" rtlCol="0">
            <a:spAutoFit/>
          </a:bodyPr>
          <a:lstStyle/>
          <a:p>
            <a:pPr algn="ctr"/>
            <a:r>
              <a:rPr lang="en-US" sz="2800" dirty="0"/>
              <a:t>School Board Approval of the African</a:t>
            </a:r>
          </a:p>
          <a:p>
            <a:pPr algn="ctr"/>
            <a:r>
              <a:rPr lang="en-US" sz="2800" dirty="0"/>
              <a:t>American History Initiative </a:t>
            </a:r>
          </a:p>
        </p:txBody>
      </p:sp>
      <p:pic>
        <p:nvPicPr>
          <p:cNvPr id="8194" name="Picture 2" descr="Board of Directors meeting: 28 July 2016 | The Peak">
            <a:extLst>
              <a:ext uri="{FF2B5EF4-FFF2-40B4-BE49-F238E27FC236}">
                <a16:creationId xmlns:a16="http://schemas.microsoft.com/office/drawing/2014/main" xmlns="" id="{9CBC92F1-A1FA-774A-B97E-A89FD24CC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7719" y="2663638"/>
            <a:ext cx="4744280" cy="4744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8A00525-640F-5140-8E1C-13DEB85CFA5D}"/>
              </a:ext>
            </a:extLst>
          </p:cNvPr>
          <p:cNvSpPr txBox="1"/>
          <p:nvPr/>
        </p:nvSpPr>
        <p:spPr>
          <a:xfrm>
            <a:off x="622851" y="3710610"/>
            <a:ext cx="6334539" cy="2154436"/>
          </a:xfrm>
          <a:prstGeom prst="rect">
            <a:avLst/>
          </a:prstGeom>
          <a:noFill/>
        </p:spPr>
        <p:txBody>
          <a:bodyPr wrap="square" rtlCol="0">
            <a:spAutoFit/>
          </a:bodyPr>
          <a:lstStyle/>
          <a:p>
            <a:r>
              <a:rPr lang="en-US" dirty="0"/>
              <a:t>Objectives</a:t>
            </a:r>
          </a:p>
          <a:p>
            <a:endParaRPr lang="en-US" sz="800" dirty="0"/>
          </a:p>
          <a:p>
            <a:pPr marL="285750" indent="-285750">
              <a:buClr>
                <a:schemeClr val="tx1"/>
              </a:buClr>
              <a:buFont typeface="Wingdings" pitchFamily="2" charset="2"/>
              <a:buChar char="ü"/>
            </a:pPr>
            <a:r>
              <a:rPr lang="en-US" dirty="0"/>
              <a:t>The school board has developed a plan for the implementation of the Florida African and African American History required instruction.</a:t>
            </a:r>
          </a:p>
          <a:p>
            <a:pPr>
              <a:buClr>
                <a:schemeClr val="tx1"/>
              </a:buClr>
            </a:pPr>
            <a:endParaRPr lang="en-US" dirty="0"/>
          </a:p>
          <a:p>
            <a:pPr marL="285750" indent="-285750">
              <a:buClr>
                <a:schemeClr val="tx1"/>
              </a:buClr>
              <a:buFont typeface="Wingdings" pitchFamily="2" charset="2"/>
              <a:buChar char="ü"/>
            </a:pPr>
            <a:r>
              <a:rPr lang="en-US" dirty="0"/>
              <a:t>The plan has been publicized in the school district’s curriculum guides, etc.</a:t>
            </a:r>
          </a:p>
        </p:txBody>
      </p:sp>
    </p:spTree>
    <p:extLst>
      <p:ext uri="{BB962C8B-B14F-4D97-AF65-F5344CB8AC3E}">
        <p14:creationId xmlns:p14="http://schemas.microsoft.com/office/powerpoint/2010/main" val="168700582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5130B8E-2C83-2047-8773-BB0B01C5E40C}"/>
              </a:ext>
            </a:extLst>
          </p:cNvPr>
          <p:cNvSpPr txBox="1"/>
          <p:nvPr/>
        </p:nvSpPr>
        <p:spPr>
          <a:xfrm>
            <a:off x="5499652" y="561793"/>
            <a:ext cx="6692347" cy="923330"/>
          </a:xfrm>
          <a:prstGeom prst="rect">
            <a:avLst/>
          </a:prstGeom>
          <a:noFill/>
        </p:spPr>
        <p:txBody>
          <a:bodyPr wrap="square" rtlCol="0">
            <a:spAutoFit/>
          </a:bodyPr>
          <a:lstStyle/>
          <a:p>
            <a:pPr algn="ctr"/>
            <a:r>
              <a:rPr lang="en-US" sz="5400" cap="all" dirty="0"/>
              <a:t>Criteria 2</a:t>
            </a:r>
          </a:p>
        </p:txBody>
      </p:sp>
      <p:sp>
        <p:nvSpPr>
          <p:cNvPr id="2" name="TextBox 1">
            <a:extLst>
              <a:ext uri="{FF2B5EF4-FFF2-40B4-BE49-F238E27FC236}">
                <a16:creationId xmlns:a16="http://schemas.microsoft.com/office/drawing/2014/main" xmlns="" id="{5F768052-ADC5-7643-9A8B-586019D5364E}"/>
              </a:ext>
            </a:extLst>
          </p:cNvPr>
          <p:cNvSpPr txBox="1"/>
          <p:nvPr/>
        </p:nvSpPr>
        <p:spPr>
          <a:xfrm>
            <a:off x="5393634" y="1719956"/>
            <a:ext cx="6904382" cy="954107"/>
          </a:xfrm>
          <a:prstGeom prst="rect">
            <a:avLst/>
          </a:prstGeom>
          <a:noFill/>
        </p:spPr>
        <p:txBody>
          <a:bodyPr wrap="square" rtlCol="0">
            <a:spAutoFit/>
          </a:bodyPr>
          <a:lstStyle/>
          <a:p>
            <a:pPr lvl="0" algn="ctr"/>
            <a:r>
              <a:rPr lang="en-US" sz="2800" dirty="0"/>
              <a:t>Structured</a:t>
            </a:r>
          </a:p>
          <a:p>
            <a:pPr algn="ctr"/>
            <a:r>
              <a:rPr lang="en-US" sz="2800" dirty="0"/>
              <a:t>Professional Development</a:t>
            </a:r>
          </a:p>
        </p:txBody>
      </p:sp>
      <p:sp>
        <p:nvSpPr>
          <p:cNvPr id="4" name="TextBox 3">
            <a:extLst>
              <a:ext uri="{FF2B5EF4-FFF2-40B4-BE49-F238E27FC236}">
                <a16:creationId xmlns:a16="http://schemas.microsoft.com/office/drawing/2014/main" xmlns="" id="{A8A00525-640F-5140-8E1C-13DEB85CFA5D}"/>
              </a:ext>
            </a:extLst>
          </p:cNvPr>
          <p:cNvSpPr txBox="1"/>
          <p:nvPr/>
        </p:nvSpPr>
        <p:spPr>
          <a:xfrm>
            <a:off x="622852" y="3863005"/>
            <a:ext cx="11880573" cy="1877437"/>
          </a:xfrm>
          <a:prstGeom prst="rect">
            <a:avLst/>
          </a:prstGeom>
          <a:noFill/>
        </p:spPr>
        <p:txBody>
          <a:bodyPr wrap="square" rtlCol="0">
            <a:spAutoFit/>
          </a:bodyPr>
          <a:lstStyle/>
          <a:p>
            <a:r>
              <a:rPr lang="en-US" dirty="0"/>
              <a:t>Objectives</a:t>
            </a:r>
          </a:p>
          <a:p>
            <a:endParaRPr lang="en-US" sz="800" dirty="0"/>
          </a:p>
          <a:p>
            <a:pPr marL="285750" indent="-285750">
              <a:buClr>
                <a:schemeClr val="tx1"/>
              </a:buClr>
              <a:buFont typeface="Wingdings" pitchFamily="2" charset="2"/>
              <a:buChar char="ü"/>
            </a:pPr>
            <a:r>
              <a:rPr lang="en-US" dirty="0"/>
              <a:t>The school district has developed and implemented an ongoing professional development plan for training teachers, students, and school staff in strategies for teaching African American History.</a:t>
            </a:r>
          </a:p>
          <a:p>
            <a:pPr>
              <a:buClr>
                <a:schemeClr val="tx1"/>
              </a:buClr>
            </a:pPr>
            <a:endParaRPr lang="en-US" dirty="0"/>
          </a:p>
          <a:p>
            <a:pPr marL="285750" indent="-285750">
              <a:buClr>
                <a:schemeClr val="tx1"/>
              </a:buClr>
              <a:buFont typeface="Wingdings" pitchFamily="2" charset="2"/>
              <a:buChar char="ü"/>
            </a:pPr>
            <a:r>
              <a:rPr lang="en-US" dirty="0"/>
              <a:t>Adequate resources have been allocated for structured professional development programs and for enhancing the instruction of African American History in an infused format.</a:t>
            </a:r>
          </a:p>
        </p:txBody>
      </p:sp>
      <p:pic>
        <p:nvPicPr>
          <p:cNvPr id="10246" name="Picture 6" descr="Board of Education / Meeting Dates, Agendas &amp;amp; Minutes">
            <a:extLst>
              <a:ext uri="{FF2B5EF4-FFF2-40B4-BE49-F238E27FC236}">
                <a16:creationId xmlns:a16="http://schemas.microsoft.com/office/drawing/2014/main" xmlns="" id="{53E6F8D1-E463-9245-B21D-D5917433B718}"/>
              </a:ext>
            </a:extLst>
          </p:cNvPr>
          <p:cNvPicPr>
            <a:picLocks noChangeAspect="1" noChangeArrowheads="1"/>
          </p:cNvPicPr>
          <p:nvPr/>
        </p:nvPicPr>
        <p:blipFill>
          <a:blip r:embed="rId2">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325322" y="902157"/>
            <a:ext cx="5025612" cy="2629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1393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0" descr="Vector Library Stock Hanging Picture Frame Clipart - Hanging Picture Frame  Png Transparent Png - Full Size Clipart (#5783154) - PinClipart">
            <a:extLst>
              <a:ext uri="{FF2B5EF4-FFF2-40B4-BE49-F238E27FC236}">
                <a16:creationId xmlns:a16="http://schemas.microsoft.com/office/drawing/2014/main" xmlns="" id="{E7D66F77-D665-7B44-83D8-05CFB0B52320}"/>
              </a:ext>
            </a:extLst>
          </p:cNvPr>
          <p:cNvPicPr>
            <a:picLocks noChangeAspect="1" noChangeArrowheads="1"/>
          </p:cNvPicPr>
          <p:nvPr/>
        </p:nvPicPr>
        <p:blipFill>
          <a:blip r:embed="rId2">
            <a:biLevel thresh="75000"/>
            <a:alphaModFix amt="87000"/>
            <a:extLst>
              <a:ext uri="{BEBA8EAE-BF5A-486C-A8C5-ECC9F3942E4B}">
                <a14:imgProps xmlns:a14="http://schemas.microsoft.com/office/drawing/2010/main">
                  <a14:imgLayer r:embed="rId3">
                    <a14:imgEffect>
                      <a14:colorTemperature colorTemp="53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016007" y="146369"/>
            <a:ext cx="4059541" cy="32877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xmlns="" id="{A973E9DB-1391-3747-9C35-F0FB2B9B907A}"/>
              </a:ext>
            </a:extLst>
          </p:cNvPr>
          <p:cNvPicPr>
            <a:picLocks noChangeAspect="1"/>
          </p:cNvPicPr>
          <p:nvPr/>
        </p:nvPicPr>
        <p:blipFill>
          <a:blip r:embed="rId4"/>
          <a:stretch>
            <a:fillRect/>
          </a:stretch>
        </p:blipFill>
        <p:spPr>
          <a:xfrm>
            <a:off x="7436582" y="1009497"/>
            <a:ext cx="3247008" cy="2151143"/>
          </a:xfrm>
          <a:prstGeom prst="rect">
            <a:avLst/>
          </a:prstGeom>
          <a:ln w="889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xmlns="" id="{95130B8E-2C83-2047-8773-BB0B01C5E40C}"/>
              </a:ext>
            </a:extLst>
          </p:cNvPr>
          <p:cNvSpPr txBox="1"/>
          <p:nvPr/>
        </p:nvSpPr>
        <p:spPr>
          <a:xfrm>
            <a:off x="902831" y="343688"/>
            <a:ext cx="5193170" cy="923330"/>
          </a:xfrm>
          <a:prstGeom prst="rect">
            <a:avLst/>
          </a:prstGeom>
          <a:noFill/>
        </p:spPr>
        <p:txBody>
          <a:bodyPr wrap="square" rtlCol="0">
            <a:spAutoFit/>
          </a:bodyPr>
          <a:lstStyle/>
          <a:p>
            <a:pPr algn="ctr"/>
            <a:r>
              <a:rPr lang="en-US" sz="5400" cap="all" dirty="0"/>
              <a:t>Criteria 3</a:t>
            </a:r>
          </a:p>
        </p:txBody>
      </p:sp>
      <p:sp>
        <p:nvSpPr>
          <p:cNvPr id="2" name="TextBox 1">
            <a:extLst>
              <a:ext uri="{FF2B5EF4-FFF2-40B4-BE49-F238E27FC236}">
                <a16:creationId xmlns:a16="http://schemas.microsoft.com/office/drawing/2014/main" xmlns="" id="{5F768052-ADC5-7643-9A8B-586019D5364E}"/>
              </a:ext>
            </a:extLst>
          </p:cNvPr>
          <p:cNvSpPr txBox="1"/>
          <p:nvPr/>
        </p:nvSpPr>
        <p:spPr>
          <a:xfrm>
            <a:off x="369476" y="1267018"/>
            <a:ext cx="6305090" cy="523220"/>
          </a:xfrm>
          <a:prstGeom prst="rect">
            <a:avLst/>
          </a:prstGeom>
          <a:noFill/>
        </p:spPr>
        <p:txBody>
          <a:bodyPr wrap="square" rtlCol="0">
            <a:spAutoFit/>
          </a:bodyPr>
          <a:lstStyle/>
          <a:p>
            <a:pPr lvl="0" algn="ctr"/>
            <a:r>
              <a:rPr lang="en-US" sz="2800" dirty="0"/>
              <a:t>African American Studies Curriculum </a:t>
            </a:r>
          </a:p>
        </p:txBody>
      </p:sp>
      <p:sp>
        <p:nvSpPr>
          <p:cNvPr id="4" name="TextBox 3">
            <a:extLst>
              <a:ext uri="{FF2B5EF4-FFF2-40B4-BE49-F238E27FC236}">
                <a16:creationId xmlns:a16="http://schemas.microsoft.com/office/drawing/2014/main" xmlns="" id="{A8A00525-640F-5140-8E1C-13DEB85CFA5D}"/>
              </a:ext>
            </a:extLst>
          </p:cNvPr>
          <p:cNvSpPr txBox="1"/>
          <p:nvPr/>
        </p:nvSpPr>
        <p:spPr>
          <a:xfrm>
            <a:off x="722007" y="1911074"/>
            <a:ext cx="5033824" cy="3816429"/>
          </a:xfrm>
          <a:prstGeom prst="rect">
            <a:avLst/>
          </a:prstGeom>
          <a:noFill/>
        </p:spPr>
        <p:txBody>
          <a:bodyPr wrap="square" rtlCol="0">
            <a:spAutoFit/>
          </a:bodyPr>
          <a:lstStyle/>
          <a:p>
            <a:r>
              <a:rPr lang="en-US" dirty="0"/>
              <a:t>Objectives</a:t>
            </a:r>
          </a:p>
          <a:p>
            <a:endParaRPr lang="en-US" sz="800" dirty="0"/>
          </a:p>
          <a:p>
            <a:pPr marL="285750" indent="-285750">
              <a:buClr>
                <a:schemeClr val="tx1"/>
              </a:buClr>
              <a:buFont typeface="Wingdings" pitchFamily="2" charset="2"/>
              <a:buChar char="ü"/>
            </a:pPr>
            <a:r>
              <a:rPr lang="en-US" dirty="0"/>
              <a:t>African American History Curriculum Frameworks K-12 has been integrated as part of the district’s policy with respect to required curriculum. </a:t>
            </a:r>
          </a:p>
          <a:p>
            <a:pPr>
              <a:buClr>
                <a:schemeClr val="tx1"/>
              </a:buClr>
            </a:pPr>
            <a:endParaRPr lang="en-US" dirty="0"/>
          </a:p>
          <a:p>
            <a:pPr marL="285750" indent="-285750">
              <a:buClr>
                <a:schemeClr val="tx1"/>
              </a:buClr>
              <a:buFont typeface="Wingdings" pitchFamily="2" charset="2"/>
              <a:buChar char="ü"/>
            </a:pPr>
            <a:r>
              <a:rPr lang="en-US" dirty="0"/>
              <a:t>The curriculum has been disseminated to curriculum specialists, teachers, media specialists, and other educators in the district. </a:t>
            </a:r>
          </a:p>
          <a:p>
            <a:pPr marL="285750" indent="-285750">
              <a:buClr>
                <a:schemeClr val="tx1"/>
              </a:buClr>
              <a:buFont typeface="Wingdings" pitchFamily="2" charset="2"/>
              <a:buChar char="ü"/>
            </a:pPr>
            <a:endParaRPr lang="en-US" dirty="0"/>
          </a:p>
          <a:p>
            <a:pPr marL="285750" indent="-285750">
              <a:buClr>
                <a:schemeClr val="tx1"/>
              </a:buClr>
              <a:buFont typeface="Wingdings" pitchFamily="2" charset="2"/>
              <a:buChar char="ü"/>
            </a:pPr>
            <a:r>
              <a:rPr lang="en-US" dirty="0"/>
              <a:t>There are adequate teaching resources including books, CD’s, digital media, and lesson plans available to support this required instruction. </a:t>
            </a:r>
          </a:p>
        </p:txBody>
      </p:sp>
      <p:sp>
        <p:nvSpPr>
          <p:cNvPr id="25" name="Rectangle 24">
            <a:extLst>
              <a:ext uri="{FF2B5EF4-FFF2-40B4-BE49-F238E27FC236}">
                <a16:creationId xmlns:a16="http://schemas.microsoft.com/office/drawing/2014/main" xmlns="" id="{4B548412-7597-D04A-8FFC-1C28D0C478F3}"/>
              </a:ext>
            </a:extLst>
          </p:cNvPr>
          <p:cNvSpPr/>
          <p:nvPr/>
        </p:nvSpPr>
        <p:spPr>
          <a:xfrm>
            <a:off x="6528841" y="4643819"/>
            <a:ext cx="4775263" cy="923330"/>
          </a:xfrm>
          <a:prstGeom prst="rect">
            <a:avLst/>
          </a:prstGeom>
        </p:spPr>
        <p:txBody>
          <a:bodyPr wrap="square">
            <a:spAutoFit/>
          </a:bodyPr>
          <a:lstStyle/>
          <a:p>
            <a:pPr algn="r">
              <a:spcBef>
                <a:spcPts val="0"/>
              </a:spcBef>
              <a:spcAft>
                <a:spcPts val="0"/>
              </a:spcAft>
            </a:pPr>
            <a:r>
              <a:rPr lang="en-US" i="1"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“Diversity is being invited to the party. Inclusion is being asked to dance.”</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a:p>
            <a:pPr algn="r">
              <a:spcBef>
                <a:spcPts val="0"/>
              </a:spcBef>
              <a:spcAft>
                <a:spcPts val="0"/>
              </a:spcAft>
            </a:pPr>
            <a:r>
              <a:rPr lang="en-US" i="1"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—Verna Myers</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xmlns="" id="{DA34E007-BE9A-2A47-8FE9-6D6740272B98}"/>
              </a:ext>
            </a:extLst>
          </p:cNvPr>
          <p:cNvSpPr txBox="1"/>
          <p:nvPr/>
        </p:nvSpPr>
        <p:spPr>
          <a:xfrm>
            <a:off x="8064500" y="3239070"/>
            <a:ext cx="2095500" cy="151830"/>
          </a:xfrm>
          <a:prstGeom prst="rect">
            <a:avLst/>
          </a:prstGeom>
          <a:solidFill>
            <a:srgbClr val="AC884D">
              <a:alpha val="85000"/>
            </a:srgbClr>
          </a:solidFill>
        </p:spPr>
        <p:txBody>
          <a:bodyPr wrap="square" rtlCol="0">
            <a:spAutoFit/>
          </a:bodyPr>
          <a:lstStyle/>
          <a:p>
            <a:pPr algn="ctr"/>
            <a:endParaRPr lang="en-US" sz="900" dirty="0">
              <a:latin typeface="Times New Roman" panose="02020603050405020304" pitchFamily="18" charset="0"/>
              <a:ea typeface="Brush Script MT" panose="03060802040406070304" pitchFamily="66" charset="-122"/>
              <a:cs typeface="Times New Roman" panose="02020603050405020304" pitchFamily="18" charset="0"/>
            </a:endParaRPr>
          </a:p>
        </p:txBody>
      </p:sp>
      <p:sp>
        <p:nvSpPr>
          <p:cNvPr id="5" name="TextBox 4">
            <a:extLst>
              <a:ext uri="{FF2B5EF4-FFF2-40B4-BE49-F238E27FC236}">
                <a16:creationId xmlns:a16="http://schemas.microsoft.com/office/drawing/2014/main" xmlns="" id="{9489D7EE-BF89-8544-9295-5C321F8068D0}"/>
              </a:ext>
            </a:extLst>
          </p:cNvPr>
          <p:cNvSpPr txBox="1"/>
          <p:nvPr/>
        </p:nvSpPr>
        <p:spPr>
          <a:xfrm>
            <a:off x="7030396" y="3534913"/>
            <a:ext cx="4059542" cy="553998"/>
          </a:xfrm>
          <a:prstGeom prst="rect">
            <a:avLst/>
          </a:prstGeom>
          <a:noFill/>
        </p:spPr>
        <p:txBody>
          <a:bodyPr wrap="square" rtlCol="0">
            <a:spAutoFit/>
          </a:bodyPr>
          <a:lstStyle/>
          <a:p>
            <a:pPr algn="just"/>
            <a:r>
              <a:rPr lang="en-US" sz="1000" dirty="0">
                <a:latin typeface="Times New Roman" panose="02020603050405020304" pitchFamily="18" charset="0"/>
                <a:cs typeface="Times New Roman" panose="02020603050405020304" pitchFamily="18" charset="0"/>
              </a:rPr>
              <a:t>L to R: Dorothy Vaughan, Katherine Johnson, Mary W. Jackson, and Christine Darden are four African American female mathematicians whose complex calculations helped NASA win the Space Race. </a:t>
            </a:r>
          </a:p>
        </p:txBody>
      </p:sp>
      <p:sp>
        <p:nvSpPr>
          <p:cNvPr id="6" name="TextBox 5">
            <a:extLst>
              <a:ext uri="{FF2B5EF4-FFF2-40B4-BE49-F238E27FC236}">
                <a16:creationId xmlns:a16="http://schemas.microsoft.com/office/drawing/2014/main" xmlns="" id="{E9B302EC-5277-1E48-88EB-0C7C5E7BAB27}"/>
              </a:ext>
            </a:extLst>
          </p:cNvPr>
          <p:cNvSpPr txBox="1"/>
          <p:nvPr/>
        </p:nvSpPr>
        <p:spPr>
          <a:xfrm>
            <a:off x="8064501" y="3183204"/>
            <a:ext cx="2095500" cy="261610"/>
          </a:xfrm>
          <a:prstGeom prst="rect">
            <a:avLst/>
          </a:prstGeom>
          <a:noFill/>
        </p:spPr>
        <p:txBody>
          <a:bodyPr wrap="square" rtlCol="0">
            <a:spAutoFit/>
          </a:bodyPr>
          <a:lstStyle/>
          <a:p>
            <a:pPr algn="ctr"/>
            <a:r>
              <a:rPr lang="en-US" sz="1100" dirty="0">
                <a:latin typeface="Times New Roman" panose="02020603050405020304" pitchFamily="18" charset="0"/>
                <a:ea typeface="Brush Script MT" panose="03060802040406070304" pitchFamily="66" charset="-122"/>
                <a:cs typeface="Times New Roman" panose="02020603050405020304" pitchFamily="18" charset="0"/>
              </a:rPr>
              <a:t>Hidden Figures</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68939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5130B8E-2C83-2047-8773-BB0B01C5E40C}"/>
              </a:ext>
            </a:extLst>
          </p:cNvPr>
          <p:cNvSpPr txBox="1"/>
          <p:nvPr/>
        </p:nvSpPr>
        <p:spPr>
          <a:xfrm>
            <a:off x="5086350" y="278777"/>
            <a:ext cx="6096000" cy="923330"/>
          </a:xfrm>
          <a:prstGeom prst="rect">
            <a:avLst/>
          </a:prstGeom>
          <a:noFill/>
        </p:spPr>
        <p:txBody>
          <a:bodyPr wrap="square" rtlCol="0">
            <a:spAutoFit/>
          </a:bodyPr>
          <a:lstStyle/>
          <a:p>
            <a:pPr algn="ctr"/>
            <a:r>
              <a:rPr lang="en-US" sz="5400" cap="all" dirty="0"/>
              <a:t>Criteria 4</a:t>
            </a:r>
          </a:p>
        </p:txBody>
      </p:sp>
      <p:sp>
        <p:nvSpPr>
          <p:cNvPr id="2" name="TextBox 1">
            <a:extLst>
              <a:ext uri="{FF2B5EF4-FFF2-40B4-BE49-F238E27FC236}">
                <a16:creationId xmlns:a16="http://schemas.microsoft.com/office/drawing/2014/main" xmlns="" id="{5F768052-ADC5-7643-9A8B-586019D5364E}"/>
              </a:ext>
            </a:extLst>
          </p:cNvPr>
          <p:cNvSpPr txBox="1"/>
          <p:nvPr/>
        </p:nvSpPr>
        <p:spPr>
          <a:xfrm>
            <a:off x="4735444" y="1202107"/>
            <a:ext cx="6835911" cy="954107"/>
          </a:xfrm>
          <a:prstGeom prst="rect">
            <a:avLst/>
          </a:prstGeom>
          <a:noFill/>
        </p:spPr>
        <p:txBody>
          <a:bodyPr wrap="square" rtlCol="0">
            <a:spAutoFit/>
          </a:bodyPr>
          <a:lstStyle/>
          <a:p>
            <a:pPr lvl="0" algn="ctr"/>
            <a:r>
              <a:rPr lang="en-US" sz="2800" dirty="0"/>
              <a:t>Structured Teaching of the African American History Curriculum </a:t>
            </a:r>
          </a:p>
        </p:txBody>
      </p:sp>
      <p:sp>
        <p:nvSpPr>
          <p:cNvPr id="4" name="TextBox 3">
            <a:extLst>
              <a:ext uri="{FF2B5EF4-FFF2-40B4-BE49-F238E27FC236}">
                <a16:creationId xmlns:a16="http://schemas.microsoft.com/office/drawing/2014/main" xmlns="" id="{A8A00525-640F-5140-8E1C-13DEB85CFA5D}"/>
              </a:ext>
            </a:extLst>
          </p:cNvPr>
          <p:cNvSpPr txBox="1"/>
          <p:nvPr/>
        </p:nvSpPr>
        <p:spPr>
          <a:xfrm>
            <a:off x="4591050" y="2470211"/>
            <a:ext cx="7429500" cy="3262432"/>
          </a:xfrm>
          <a:prstGeom prst="rect">
            <a:avLst/>
          </a:prstGeom>
          <a:noFill/>
        </p:spPr>
        <p:txBody>
          <a:bodyPr wrap="square" rtlCol="0">
            <a:spAutoFit/>
          </a:bodyPr>
          <a:lstStyle/>
          <a:p>
            <a:r>
              <a:rPr lang="en-US" dirty="0"/>
              <a:t>Objectives</a:t>
            </a:r>
          </a:p>
          <a:p>
            <a:endParaRPr lang="en-US" sz="800" dirty="0"/>
          </a:p>
          <a:p>
            <a:pPr marL="285750" indent="-285750">
              <a:buClr>
                <a:schemeClr val="tx1"/>
              </a:buClr>
              <a:buFont typeface="Wingdings" pitchFamily="2" charset="2"/>
              <a:buChar char="ü"/>
            </a:pPr>
            <a:r>
              <a:rPr lang="en-US" dirty="0"/>
              <a:t>African American History content appears in lesson plans over a sustained period of 180 days. </a:t>
            </a:r>
          </a:p>
          <a:p>
            <a:pPr>
              <a:buClr>
                <a:schemeClr val="tx1"/>
              </a:buClr>
            </a:pPr>
            <a:endParaRPr lang="en-US" dirty="0"/>
          </a:p>
          <a:p>
            <a:pPr marL="285750" indent="-285750">
              <a:buClr>
                <a:schemeClr val="tx1"/>
              </a:buClr>
              <a:buFont typeface="Wingdings" pitchFamily="2" charset="2"/>
              <a:buChar char="ü"/>
            </a:pPr>
            <a:r>
              <a:rPr lang="en-US" dirty="0"/>
              <a:t>There are approved methods for teaching and assessing the African American History Curriculum. </a:t>
            </a:r>
          </a:p>
          <a:p>
            <a:pPr>
              <a:buClr>
                <a:schemeClr val="tx1"/>
              </a:buClr>
            </a:pPr>
            <a:endParaRPr lang="en-US" dirty="0"/>
          </a:p>
          <a:p>
            <a:pPr marL="285750" indent="-285750">
              <a:buClr>
                <a:schemeClr val="tx1"/>
              </a:buClr>
              <a:buFont typeface="Wingdings" pitchFamily="2" charset="2"/>
              <a:buChar char="ü"/>
            </a:pPr>
            <a:r>
              <a:rPr lang="en-US" dirty="0"/>
              <a:t>There is African American History content infused and linked to the FSA and other high-stakes tests and requirements. </a:t>
            </a:r>
          </a:p>
          <a:p>
            <a:pPr marL="285750" indent="-285750">
              <a:buClr>
                <a:schemeClr val="tx1"/>
              </a:buClr>
              <a:buFont typeface="Wingdings" pitchFamily="2" charset="2"/>
              <a:buChar char="ü"/>
            </a:pPr>
            <a:endParaRPr lang="en-US" dirty="0"/>
          </a:p>
          <a:p>
            <a:pPr marL="285750" indent="-285750">
              <a:buClr>
                <a:schemeClr val="tx1"/>
              </a:buClr>
              <a:buFont typeface="Wingdings" pitchFamily="2" charset="2"/>
              <a:buChar char="ü"/>
            </a:pPr>
            <a:r>
              <a:rPr lang="en-US" dirty="0"/>
              <a:t>African American History content are infused in all subject areas. </a:t>
            </a:r>
          </a:p>
        </p:txBody>
      </p:sp>
      <p:pic>
        <p:nvPicPr>
          <p:cNvPr id="12" name="Picture 11">
            <a:extLst>
              <a:ext uri="{FF2B5EF4-FFF2-40B4-BE49-F238E27FC236}">
                <a16:creationId xmlns:a16="http://schemas.microsoft.com/office/drawing/2014/main" xmlns="" id="{9DD83ABC-653A-9C48-8932-C260A51F147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540" y1="26667" x2="32540" y2="26667"/>
                        <a14:foregroundMark x1="32857" y1="19683" x2="32857" y2="19683"/>
                        <a14:foregroundMark x1="35079" y1="21746" x2="35079" y2="21746"/>
                        <a14:foregroundMark x1="35238" y1="21429" x2="35238" y2="21429"/>
                        <a14:foregroundMark x1="41429" y1="22222" x2="41429" y2="22222"/>
                        <a14:foregroundMark x1="49206" y1="19365" x2="49206" y2="19365"/>
                        <a14:foregroundMark x1="54127" y1="19683" x2="54127" y2="19683"/>
                        <a14:foregroundMark x1="61270" y1="22063" x2="61270" y2="22063"/>
                        <a14:foregroundMark x1="66667" y1="20952" x2="66667" y2="20952"/>
                        <a14:foregroundMark x1="66508" y1="18889" x2="66508" y2="18889"/>
                        <a14:foregroundMark x1="69683" y1="35556" x2="69683" y2="35556"/>
                        <a14:foregroundMark x1="63175" y1="38413" x2="63175" y2="38413"/>
                        <a14:foregroundMark x1="56190" y1="39048" x2="56190" y2="39048"/>
                        <a14:foregroundMark x1="46984" y1="37460" x2="46984" y2="37460"/>
                        <a14:foregroundMark x1="42063" y1="38571" x2="42063" y2="38571"/>
                        <a14:foregroundMark x1="38254" y1="35397" x2="38254" y2="35397"/>
                        <a14:foregroundMark x1="34603" y1="36667" x2="34603" y2="36667"/>
                        <a14:foregroundMark x1="30635" y1="37937" x2="30635" y2="37937"/>
                        <a14:foregroundMark x1="44762" y1="52698" x2="44762" y2="52698"/>
                        <a14:foregroundMark x1="28730" y1="61905" x2="28730" y2="61905"/>
                        <a14:foregroundMark x1="37143" y1="65238" x2="37143" y2="65238"/>
                        <a14:foregroundMark x1="42063" y1="62540" x2="42063" y2="62540"/>
                        <a14:foregroundMark x1="47778" y1="65238" x2="47778" y2="65238"/>
                        <a14:foregroundMark x1="53810" y1="64286" x2="53810" y2="64286"/>
                        <a14:foregroundMark x1="56825" y1="64444" x2="56825" y2="64444"/>
                        <a14:foregroundMark x1="63333" y1="64603" x2="63333" y2="64603"/>
                        <a14:foregroundMark x1="69524" y1="64444" x2="69524" y2="64444"/>
                        <a14:foregroundMark x1="68571" y1="74286" x2="68571" y2="74286"/>
                        <a14:backgroundMark x1="54444" y1="37619" x2="54444" y2="37619"/>
                        <a14:backgroundMark x1="67937" y1="59048" x2="67937" y2="59048"/>
                        <a14:backgroundMark x1="61270" y1="59365" x2="61270" y2="59365"/>
                        <a14:backgroundMark x1="53968" y1="58889" x2="53968" y2="58889"/>
                        <a14:backgroundMark x1="46190" y1="59841" x2="46190" y2="59841"/>
                        <a14:backgroundMark x1="28889" y1="64444" x2="28889" y2="64444"/>
                        <a14:backgroundMark x1="32063" y1="61111" x2="32063" y2="61111"/>
                        <a14:backgroundMark x1="49206" y1="63651" x2="49206" y2="63651"/>
                        <a14:backgroundMark x1="64603" y1="64444" x2="64603" y2="64444"/>
                      </a14:backgroundRemoval>
                    </a14:imgEffect>
                  </a14:imgLayer>
                </a14:imgProps>
              </a:ext>
            </a:extLst>
          </a:blip>
          <a:srcRect l="20409" t="12245" r="24490" b="14286"/>
          <a:stretch/>
        </p:blipFill>
        <p:spPr>
          <a:xfrm>
            <a:off x="687319" y="1257552"/>
            <a:ext cx="3238500" cy="4318000"/>
          </a:xfrm>
          <a:prstGeom prst="rect">
            <a:avLst/>
          </a:prstGeom>
        </p:spPr>
      </p:pic>
    </p:spTree>
    <p:extLst>
      <p:ext uri="{BB962C8B-B14F-4D97-AF65-F5344CB8AC3E}">
        <p14:creationId xmlns:p14="http://schemas.microsoft.com/office/powerpoint/2010/main" val="19214603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5130B8E-2C83-2047-8773-BB0B01C5E40C}"/>
              </a:ext>
            </a:extLst>
          </p:cNvPr>
          <p:cNvSpPr txBox="1"/>
          <p:nvPr/>
        </p:nvSpPr>
        <p:spPr>
          <a:xfrm>
            <a:off x="4879218" y="520247"/>
            <a:ext cx="7677150" cy="923330"/>
          </a:xfrm>
          <a:prstGeom prst="rect">
            <a:avLst/>
          </a:prstGeom>
          <a:noFill/>
        </p:spPr>
        <p:txBody>
          <a:bodyPr wrap="square" rtlCol="0">
            <a:spAutoFit/>
          </a:bodyPr>
          <a:lstStyle/>
          <a:p>
            <a:pPr algn="ctr"/>
            <a:r>
              <a:rPr lang="en-US" sz="5400" cap="all" dirty="0"/>
              <a:t>Criteria 5</a:t>
            </a:r>
          </a:p>
        </p:txBody>
      </p:sp>
      <p:sp>
        <p:nvSpPr>
          <p:cNvPr id="2" name="TextBox 1">
            <a:extLst>
              <a:ext uri="{FF2B5EF4-FFF2-40B4-BE49-F238E27FC236}">
                <a16:creationId xmlns:a16="http://schemas.microsoft.com/office/drawing/2014/main" xmlns="" id="{5F768052-ADC5-7643-9A8B-586019D5364E}"/>
              </a:ext>
            </a:extLst>
          </p:cNvPr>
          <p:cNvSpPr txBox="1"/>
          <p:nvPr/>
        </p:nvSpPr>
        <p:spPr>
          <a:xfrm>
            <a:off x="-709795" y="4068742"/>
            <a:ext cx="6999356" cy="954107"/>
          </a:xfrm>
          <a:prstGeom prst="rect">
            <a:avLst/>
          </a:prstGeom>
          <a:noFill/>
        </p:spPr>
        <p:txBody>
          <a:bodyPr wrap="square" rtlCol="0">
            <a:spAutoFit/>
          </a:bodyPr>
          <a:lstStyle/>
          <a:p>
            <a:pPr lvl="0" algn="ctr"/>
            <a:r>
              <a:rPr lang="en-US" sz="2800" dirty="0"/>
              <a:t>University – School</a:t>
            </a:r>
          </a:p>
          <a:p>
            <a:pPr lvl="0" algn="ctr"/>
            <a:r>
              <a:rPr lang="en-US" sz="2800" dirty="0"/>
              <a:t>District Collaboration</a:t>
            </a:r>
          </a:p>
        </p:txBody>
      </p:sp>
      <p:sp>
        <p:nvSpPr>
          <p:cNvPr id="4" name="TextBox 3">
            <a:extLst>
              <a:ext uri="{FF2B5EF4-FFF2-40B4-BE49-F238E27FC236}">
                <a16:creationId xmlns:a16="http://schemas.microsoft.com/office/drawing/2014/main" xmlns="" id="{A8A00525-640F-5140-8E1C-13DEB85CFA5D}"/>
              </a:ext>
            </a:extLst>
          </p:cNvPr>
          <p:cNvSpPr txBox="1"/>
          <p:nvPr/>
        </p:nvSpPr>
        <p:spPr>
          <a:xfrm>
            <a:off x="6022861" y="2020998"/>
            <a:ext cx="5311889" cy="3985706"/>
          </a:xfrm>
          <a:prstGeom prst="rect">
            <a:avLst/>
          </a:prstGeom>
          <a:noFill/>
        </p:spPr>
        <p:txBody>
          <a:bodyPr wrap="square" rtlCol="0">
            <a:spAutoFit/>
          </a:bodyPr>
          <a:lstStyle/>
          <a:p>
            <a:r>
              <a:rPr lang="en-US" dirty="0"/>
              <a:t>Objectives</a:t>
            </a:r>
          </a:p>
          <a:p>
            <a:endParaRPr lang="en-US" sz="1100" dirty="0"/>
          </a:p>
          <a:p>
            <a:endParaRPr lang="en-US" sz="800" dirty="0"/>
          </a:p>
          <a:p>
            <a:pPr marL="285750" indent="-285750">
              <a:buClr>
                <a:schemeClr val="tx1"/>
              </a:buClr>
              <a:buFont typeface="Wingdings" pitchFamily="2" charset="2"/>
              <a:buChar char="ü"/>
            </a:pPr>
            <a:r>
              <a:rPr lang="en-US" dirty="0"/>
              <a:t>There is university involvement in professional development, curriculum and instruction support, etc. </a:t>
            </a:r>
          </a:p>
          <a:p>
            <a:pPr>
              <a:buClr>
                <a:schemeClr val="tx1"/>
              </a:buClr>
            </a:pPr>
            <a:endParaRPr lang="en-US" dirty="0"/>
          </a:p>
          <a:p>
            <a:pPr marL="285750" indent="-285750">
              <a:buClr>
                <a:schemeClr val="tx1"/>
              </a:buClr>
              <a:buFont typeface="Wingdings" pitchFamily="2" charset="2"/>
              <a:buChar char="ü"/>
            </a:pPr>
            <a:r>
              <a:rPr lang="en-US" dirty="0"/>
              <a:t>The school district and university partnership has sought external funding (federal grants, foundation grants, etc.) </a:t>
            </a:r>
          </a:p>
          <a:p>
            <a:pPr>
              <a:buClr>
                <a:schemeClr val="tx1"/>
              </a:buClr>
            </a:pPr>
            <a:endParaRPr lang="en-US" dirty="0"/>
          </a:p>
          <a:p>
            <a:pPr marL="285750" indent="-285750">
              <a:buClr>
                <a:schemeClr val="tx1"/>
              </a:buClr>
              <a:buFont typeface="Wingdings" pitchFamily="2" charset="2"/>
              <a:buChar char="ü"/>
            </a:pPr>
            <a:r>
              <a:rPr lang="en-US" dirty="0"/>
              <a:t>The school district and university partnership have aided in the preparation of pre-professional teachers and other educators. </a:t>
            </a:r>
          </a:p>
          <a:p>
            <a:pPr>
              <a:buClr>
                <a:schemeClr val="tx1"/>
              </a:buClr>
            </a:pPr>
            <a:endParaRPr lang="en-US" dirty="0"/>
          </a:p>
        </p:txBody>
      </p:sp>
      <p:pic>
        <p:nvPicPr>
          <p:cNvPr id="15362" name="Picture 2" descr="Board Meeting Safety Questions Answered for July – Live Oak Reserve Resident">
            <a:extLst>
              <a:ext uri="{FF2B5EF4-FFF2-40B4-BE49-F238E27FC236}">
                <a16:creationId xmlns:a16="http://schemas.microsoft.com/office/drawing/2014/main" xmlns="" id="{88EFA797-0501-ED44-BC56-8F5AF47B3A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8339" y="86311"/>
            <a:ext cx="4450361" cy="3869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2126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{B8DEDFD3-1CEC-4148-9D2E-2475B33D28EB}tf10001119</Template>
  <TotalTime>3535</TotalTime>
  <Words>561</Words>
  <Application>Microsoft Office PowerPoint</Application>
  <PresentationFormat>Custom</PresentationFormat>
  <Paragraphs>72</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Amin Holmes</dc:creator>
  <cp:lastModifiedBy>Mansi V</cp:lastModifiedBy>
  <cp:revision>77</cp:revision>
  <cp:lastPrinted>2021-06-10T22:10:52Z</cp:lastPrinted>
  <dcterms:created xsi:type="dcterms:W3CDTF">2021-06-08T19:08:32Z</dcterms:created>
  <dcterms:modified xsi:type="dcterms:W3CDTF">2021-08-18T09:26:11Z</dcterms:modified>
</cp:coreProperties>
</file>